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embeddedFontLst>
    <p:embeddedFont>
      <p:font typeface="SutonnyMJ" pitchFamily="2" charset="0"/>
      <p:regular r:id="rId13"/>
      <p:bold r:id="rId14"/>
      <p:italic r:id="rId15"/>
      <p:boldItalic r:id="rId16"/>
    </p:embeddedFont>
    <p:embeddedFont>
      <p:font typeface="NikoshBAN" panose="02000000000000000000" pitchFamily="2" charset="0"/>
      <p:regular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9144000" cy="92333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c`v_©weÁvb</a:t>
            </a:r>
            <a:r>
              <a:rPr lang="en-US" sz="5400" b="1" cap="none" spc="0" baseline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wefvM, wU.Gm.wm-Uv½vBj|</a:t>
            </a:r>
            <a:endParaRPr lang="en-US" sz="5400" b="1" cap="none" spc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713598-A413-417B-B159-59B79C2EF45F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796123-F6D8-4B6E-A0A8-8F6E74904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jpeg"/><Relationship Id="rId4" Type="http://schemas.openxmlformats.org/officeDocument/2006/relationships/image" Target="../media/image13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17865" y="3554054"/>
            <a:ext cx="2475310" cy="699862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14195">
              <a:defRPr/>
            </a:pPr>
            <a:endParaRPr lang="en-US" sz="1688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247" y="3600450"/>
            <a:ext cx="2143125" cy="61438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195"/>
            <a:r>
              <a:rPr lang="bn-IN" sz="788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88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2611651" y="1876949"/>
            <a:ext cx="2221206" cy="1798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1888" y="1671667"/>
            <a:ext cx="1971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27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2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6308597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cÖkœ-18 t b~¨bZg wePz¨wZ †KvY ej‡Z Kx eyS ?</a:t>
            </a:r>
            <a:endParaRPr lang="en-US" sz="3200" b="1" u="sng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b~¨bZg wePz¨wZ †KvY </a:t>
            </a:r>
            <a:r>
              <a:rPr lang="en-US" sz="28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wcÖR‡g AvcwZZ Av‡jvK iwk¥i wePz¨wZ †Kv‡Yi gvb AvcvZb †Kv‡Yi Dci wbf©i K‡i| AvcvZb †Kv‡Yi gvb Lye Kg n‡j wePz¨wZ †Kv‡Yi gvb †ekx nq| AvcvZb †Kv‡Yi gvb ax‡i ax‡i evov‡Z _vK‡j wePz¨wZ †Kv‡Yi gvb Kg‡Z _v‡K| wePz¨wZ †Kv‡Yi gvb Kg‡Z Kg‡Z GKwU me©wb¤œ gv‡b †cuŠQvi ci Avi bv K‡g AvcvZb †Kv‡Yi e„w×i mv‡_ mv‡_ evo‡Z _v‡K| wePz¨wZ †Kv‡Yi GB me©wb¤œ gvb‡K b~¨bZg wePz¨wZ †KvY e‡j|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4114800" cy="25146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77724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আল্লাহ্‌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আমাদের </a:t>
            </a: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উ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পর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সহায় হউন</a:t>
            </a:r>
          </a:p>
          <a:p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আজ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এ পর্যন্তই</a:t>
            </a:r>
          </a:p>
          <a:p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খোদা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হাফেজ।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48946"/>
            <a:ext cx="7467600" cy="38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4000500" y="1369432"/>
            <a:ext cx="1071833" cy="3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760250"/>
            <a:ext cx="6286499" cy="37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861267" y="3201077"/>
            <a:ext cx="2412438" cy="135620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2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5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1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3414957"/>
            <a:ext cx="1722652" cy="104458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01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013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20" y="2343618"/>
            <a:ext cx="803366" cy="921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3036964" y="4070863"/>
            <a:ext cx="270938" cy="510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72" y="2152782"/>
            <a:ext cx="941091" cy="11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6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2971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cÖkœ-14 t wcÖRg Kx ?</a:t>
            </a:r>
            <a:endParaRPr lang="en-US" sz="3200" b="1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28750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wcÖRg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 t</a:t>
            </a:r>
            <a:r>
              <a:rPr lang="en-US" sz="24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`ywU †njv‡bv mgZj c„ô Øviv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mxgve×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cÖwZmviK gva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¨g‡K wcÖRg e‡j| wcÖR‡g QqwU AvqZ †ÿwÎK Zj A_ev wZbwU AvqZ †ÿwÎK Zj I `ywU wÎf‚RvK…wZ Zj _v‡K| wcÖR‡g mv`v Av‡jv ci‡j Dnv †gŠwjK mvZ i‡Oi Av‡jv‡Z wewkøó nq| wb‡Pi wPÎ `ªóe¨-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light-X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3505200"/>
            <a:ext cx="2971800" cy="3048000"/>
          </a:xfrm>
          <a:prstGeom prst="rect">
            <a:avLst/>
          </a:prstGeom>
          <a:noFill/>
        </p:spPr>
      </p:pic>
      <p:pic>
        <p:nvPicPr>
          <p:cNvPr id="5" name="Picture 4" descr="colour_experi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505200"/>
            <a:ext cx="2934950" cy="3048000"/>
          </a:xfrm>
          <a:prstGeom prst="rect">
            <a:avLst/>
          </a:prstGeom>
        </p:spPr>
      </p:pic>
      <p:pic>
        <p:nvPicPr>
          <p:cNvPr id="6" name="Picture 5" descr="P12371725270484625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581400"/>
            <a:ext cx="2895600" cy="29718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cÖkœ-15 t wePz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¨wZ †KvY Kv‡K e‡j ?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wcÖR‡g Av‡jvi cÖwZmiY e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¨vL¨v Ki Ges cÖgvb Ki †h , </a:t>
            </a:r>
            <a:r>
              <a:rPr lang="el-GR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-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447800"/>
            <a:ext cx="4112741" cy="2476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924300"/>
            <a:ext cx="91440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3200" b="1" u="sng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Arial" charset="0"/>
              </a:rPr>
              <a:t>wePz</a:t>
            </a:r>
            <a:r>
              <a:rPr lang="en-US" sz="3200" b="1" u="sng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¨wZ †KvY t</a:t>
            </a:r>
            <a:r>
              <a:rPr lang="en-US" sz="28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Av‡jvKiwk¥ wcÖR‡g AvcwZZ n‡q cÖwZmi‡Yi ci hLb wbM©Z nq ZLb AvcwZZ iwk¥ I wbM©Ziwk¥ ci¯úi mgvšÍivj nqbv| wbM©Z iwk¥ AvcwZZ iwk¥ †_‡K †h †Kv‡Y wePz¨Z nq A_vr AvcwZZ iwk¥ I wbM©Z iwk¥i AšÍf‚©³ †KvY‡K wePy¨wZ †KvY e‡j| wePy¨wZ †KvY‡K </a:t>
            </a:r>
            <a:r>
              <a:rPr lang="el-GR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Øviv cÖKvk Kiv nq|</a:t>
            </a:r>
            <a:endParaRPr lang="en-US" sz="32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0877"/>
            <a:ext cx="9144000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Arial" charset="0"/>
              </a:rPr>
              <a:t>wP‡Î AvcwZZiwk¥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PQ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Arial" charset="0"/>
              </a:rPr>
              <a:t>I wbM©Ziwk¥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RS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Arial" charset="0"/>
              </a:rPr>
              <a:t> Gi ga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¨eZ©x †KvYB wcÖR‡g cÖwZmiY †nZz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PQ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iwk¥i wePz¨wZi cwigvc| GLb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PQ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RS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‡K evov‡j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T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we›`y‡Z †Q` K‡i| myZivs wePz¨wZ †KvY </a:t>
            </a:r>
            <a:r>
              <a:rPr lang="el-GR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&lt;UTR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wP‡Î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Z‡j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PQ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iwk¥i AvcvZb †KvY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I cÖwZmiY †KvY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Ges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Z‡j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iwk¥i AvcvZb †KvY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 Ges wbM©gb †KvY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| †h‡nZz wePz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¨wZ †KvY </a:t>
            </a:r>
            <a:r>
              <a:rPr lang="el-GR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nj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QRT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wÎf‚‡Ri ewn¯’ †KvY| myZivs</a:t>
            </a:r>
            <a:b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</a:b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     </a:t>
            </a:r>
            <a:r>
              <a:rPr lang="el-GR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&lt;TQR+ &lt;TRQ = (i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(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ev  </a:t>
            </a:r>
            <a:r>
              <a:rPr lang="el-GR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 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- (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sz="32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        …       …        (1)</a:t>
            </a:r>
          </a:p>
        </p:txBody>
      </p:sp>
      <p:pic>
        <p:nvPicPr>
          <p:cNvPr id="3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914400"/>
            <a:ext cx="4191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800"/>
            <a:ext cx="9144000" cy="46597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Arial" charset="0"/>
              </a:rPr>
              <a:t>GLb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AQOR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Arial" charset="0"/>
              </a:rPr>
              <a:t>PZzf‚©‡Ri Pvi †Kv‡Yi mgwó Pvi mg‡KvY| A_vr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&lt;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A +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&lt;O + &lt;AQO + &lt;ARO =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 Pvi mg‡KvY|   ...   ...         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Avevi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NQO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 I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NʹRO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h_vµ‡g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I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Z‡j Awfj¤^ nIqvq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&lt;AQO + &lt;ARO =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`yB mg‡KvY     ...    ...     ...                  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myZivs  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&lt;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A +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&lt;O =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`yB mg‡KvY     ...    ...     ...                  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Avevi,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QRO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wÎf‚‡Ri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&lt;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O +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r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+&lt; r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`yB mg‡KvY  ..  ..         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GLb mgxKiY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 I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 nB‡Z cvB,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&lt;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SutonnyMJ" pitchFamily="2" charset="0"/>
              </a:rPr>
              <a:t>A =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r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+&lt; r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ev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A=  r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..   ..              (6)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myZivs mgxKiY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 I (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) nB‡Z †jLv hvq, </a:t>
            </a:r>
            <a:r>
              <a:rPr lang="el-GR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 i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– A      </a:t>
            </a:r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Times New Roman" pitchFamily="18" charset="0"/>
              </a:rPr>
              <a:t>cÖgvwbZ)</a:t>
            </a:r>
          </a:p>
        </p:txBody>
      </p:sp>
      <p:pic>
        <p:nvPicPr>
          <p:cNvPr id="3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914400"/>
            <a:ext cx="3124200" cy="1363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59436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cÖkœ-12 t wcÖR‡gi †ÿ‡Î cÖgvb Ki †h ,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µ = </a:t>
            </a:r>
            <a:endParaRPr lang="en-US" sz="3200" b="1" u="sng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5867400" y="990600"/>
          <a:ext cx="167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863280" imgH="634680" progId="Equation.3">
                  <p:embed/>
                </p:oleObj>
              </mc:Choice>
              <mc:Fallback>
                <p:oleObj name="Equation" r:id="rId3" imgW="863280" imgH="6346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90600"/>
                        <a:ext cx="167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60964" y="2057401"/>
            <a:ext cx="2161309" cy="99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1242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Arial" charset="0"/>
              </a:rPr>
              <a:t>Avgiv Rvwb,        </a:t>
            </a:r>
            <a:r>
              <a:rPr lang="el-GR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( 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– A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…     …     …    (1)</a:t>
            </a:r>
            <a:endParaRPr lang="en-US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GLv‡b wcÖRg †KvY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A=  r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                       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…     …     …    (2)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b~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¨bZg wePz¨wZ Ae¯’v‡b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I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Ges </a:t>
            </a:r>
            <a:r>
              <a:rPr lang="el-GR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 |  myZivs 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 A/2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Ges </a:t>
            </a:r>
            <a:r>
              <a:rPr lang="el-GR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 =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– A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=2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-A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ev   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(A+ </a:t>
            </a:r>
            <a:r>
              <a:rPr lang="el-GR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 )/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  <a:cs typeface="Times New Roman" pitchFamily="18" charset="0"/>
              </a:rPr>
              <a:t>GLb wcÖR‡gi Dcv`v‡bi cÖwZmiv¼ 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µ </a:t>
            </a:r>
            <a:r>
              <a:rPr lang="en-US" sz="2800" b="1" smtClean="0">
                <a:solidFill>
                  <a:srgbClr val="FFFF00"/>
                </a:solidFill>
                <a:latin typeface="SutonnyMJ" pitchFamily="2" charset="0"/>
                <a:cs typeface="Arial" charset="0"/>
              </a:rPr>
              <a:t>n‡j,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                                                 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µ =             =</a:t>
            </a:r>
            <a:endParaRPr lang="el-GR" sz="2800" b="1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027" name="Object 26"/>
          <p:cNvGraphicFramePr>
            <a:graphicFrameLocks noChangeAspect="1"/>
          </p:cNvGraphicFramePr>
          <p:nvPr/>
        </p:nvGraphicFramePr>
        <p:xfrm>
          <a:off x="5181600" y="5962650"/>
          <a:ext cx="838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368280" imgH="444240" progId="Equation.3">
                  <p:embed/>
                </p:oleObj>
              </mc:Choice>
              <mc:Fallback>
                <p:oleObj name="Equation" r:id="rId6" imgW="368280" imgH="4442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962650"/>
                        <a:ext cx="8382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4"/>
          <p:cNvGraphicFramePr>
            <a:graphicFrameLocks noChangeAspect="1"/>
          </p:cNvGraphicFramePr>
          <p:nvPr/>
        </p:nvGraphicFramePr>
        <p:xfrm>
          <a:off x="6400800" y="5715000"/>
          <a:ext cx="152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863280" imgH="634680" progId="Equation.3">
                  <p:embed/>
                </p:oleObj>
              </mc:Choice>
              <mc:Fallback>
                <p:oleObj name="Equation" r:id="rId8" imgW="863280" imgH="6346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715000"/>
                        <a:ext cx="1524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60198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cÖkœ-16 t wcÖR‡g Av‡jvi we”QziY e¨vL¨v Ki|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09700"/>
            <a:ext cx="91440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wcÖR‡g Av‡jvi we”QziY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†Kv‡bv gva¨‡g Av‡jv cÖwZmi‡Yi d‡j †hŠwMK Av‡jv †_‡K g~j e‡Y©i Av‡jv cvIqvi c×wZ‡K Av‡jvi we”QziY e‡j| m~‡h©i mv`v Av‡jv hw` †Kvb Kuv‡Pi wcÖR‡gi ga¨ w`‡q hvq Zvn‡j Zv mvZwU i‡O wewkøó nq| GB NUbv‡K wcÖR‡g Av‡jvi we”QziY e‡j| wb‡Pi wPÎwU jÿ Ki-</a:t>
            </a:r>
            <a:endParaRPr lang="en-US" sz="3200" b="1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6" descr="light-X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3886200"/>
            <a:ext cx="4114800" cy="2895600"/>
          </a:xfrm>
          <a:prstGeom prst="rect">
            <a:avLst/>
          </a:prstGeom>
          <a:noFill/>
        </p:spPr>
      </p:pic>
      <p:pic>
        <p:nvPicPr>
          <p:cNvPr id="7" name="Picture 6" descr="colour_experi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" y="3867150"/>
            <a:ext cx="3389315" cy="28956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47244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cÖkœ-17 t eY©vjx ej‡Z wK eyS ?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eY©vjx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†Kvb gva¨‡g Av‡jvi cÖwZmi‡Yi d‡j †hŠwMK Av‡jvi we”Qzi‡Yi Rb¨ g~j is¸‡jvi †h cwUª cvIqv hvq Zv‡K eYvjx e‡j| wcÖR‡g mv`v Av‡jvi cÖwZmi‡Yi d‡j †e¸wb, bxj,Avmgvbx, meyR, njy`,Kgjv I jvj GB mvZwU i‡Oi cwUª cvIqv hvq, G‡K eY©vjx e‡j| </a:t>
            </a:r>
          </a:p>
          <a:p>
            <a:r>
              <a:rPr lang="en-US" sz="3200" b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wb‡Pi wPÎ‡`L-</a:t>
            </a:r>
            <a:endParaRPr lang="en-US" sz="3200" b="1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colour_experim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534" y="4114799"/>
            <a:ext cx="3361666" cy="2647951"/>
          </a:xfrm>
          <a:prstGeom prst="rect">
            <a:avLst/>
          </a:prstGeom>
        </p:spPr>
      </p:pic>
      <p:pic>
        <p:nvPicPr>
          <p:cNvPr id="5" name="Picture 6" descr="light-X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4057650"/>
            <a:ext cx="4114799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229</TotalTime>
  <Words>789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SutonnyMJ</vt:lpstr>
      <vt:lpstr>Times New Roman</vt:lpstr>
      <vt:lpstr>NikoshBAN</vt:lpstr>
      <vt:lpstr>Franklin Gothic Book</vt:lpstr>
      <vt:lpstr>Book Antiqua</vt:lpstr>
      <vt:lpstr>Arial</vt:lpstr>
      <vt:lpstr>Vrinda</vt:lpstr>
      <vt:lpstr>Wingdings 2</vt:lpstr>
      <vt:lpstr>Technic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M.Habibur Rahman</dc:creator>
  <cp:lastModifiedBy>user</cp:lastModifiedBy>
  <cp:revision>36</cp:revision>
  <dcterms:created xsi:type="dcterms:W3CDTF">2014-11-17T12:41:25Z</dcterms:created>
  <dcterms:modified xsi:type="dcterms:W3CDTF">2024-11-27T14:53:25Z</dcterms:modified>
</cp:coreProperties>
</file>